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8" r:id="rId1"/>
    <p:sldMasterId id="2147483681" r:id="rId2"/>
    <p:sldMasterId id="2147483709" r:id="rId3"/>
    <p:sldMasterId id="2147483722" r:id="rId4"/>
    <p:sldMasterId id="2147483747" r:id="rId5"/>
  </p:sldMasterIdLst>
  <p:notesMasterIdLst>
    <p:notesMasterId r:id="rId37"/>
  </p:notesMasterIdLst>
  <p:sldIdLst>
    <p:sldId id="298" r:id="rId6"/>
    <p:sldId id="299" r:id="rId7"/>
    <p:sldId id="300" r:id="rId8"/>
    <p:sldId id="301" r:id="rId9"/>
    <p:sldId id="306" r:id="rId10"/>
    <p:sldId id="369" r:id="rId11"/>
    <p:sldId id="393" r:id="rId12"/>
    <p:sldId id="334" r:id="rId13"/>
    <p:sldId id="335" r:id="rId14"/>
    <p:sldId id="390" r:id="rId15"/>
    <p:sldId id="302" r:id="rId16"/>
    <p:sldId id="395" r:id="rId17"/>
    <p:sldId id="368" r:id="rId18"/>
    <p:sldId id="303" r:id="rId19"/>
    <p:sldId id="372" r:id="rId20"/>
    <p:sldId id="371" r:id="rId21"/>
    <p:sldId id="389" r:id="rId22"/>
    <p:sldId id="373" r:id="rId23"/>
    <p:sldId id="374" r:id="rId24"/>
    <p:sldId id="346" r:id="rId25"/>
    <p:sldId id="304" r:id="rId26"/>
    <p:sldId id="387" r:id="rId27"/>
    <p:sldId id="379" r:id="rId28"/>
    <p:sldId id="380" r:id="rId29"/>
    <p:sldId id="384" r:id="rId30"/>
    <p:sldId id="385" r:id="rId31"/>
    <p:sldId id="365" r:id="rId32"/>
    <p:sldId id="366" r:id="rId33"/>
    <p:sldId id="392" r:id="rId34"/>
    <p:sldId id="394" r:id="rId35"/>
    <p:sldId id="358" r:id="rId36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77" autoAdjust="0"/>
    <p:restoredTop sz="94660"/>
  </p:normalViewPr>
  <p:slideViewPr>
    <p:cSldViewPr>
      <p:cViewPr varScale="1">
        <p:scale>
          <a:sx n="106" d="100"/>
          <a:sy n="106" d="100"/>
        </p:scale>
        <p:origin x="-348" y="-9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pPr/>
              <a:t>8/30/2021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7728-66D2-0381-9CEE-90D439A06AC5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50F-41D2-03A3-9CEE-B7F61BA06AE2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C21-6FD2-03CA-9CEE-999F72A06AC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2EF-A1D2-0394-9CEE-57C12CA06A02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9903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772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32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642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459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8838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31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723-6DD2-03A1-9CEE-9BF419A06ACE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342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25859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164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9752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36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109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2164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5435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273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911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DCA-84D2-039B-9CEE-72CE23A06A27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7438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76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349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478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1147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1558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28012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676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9723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15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1105-4BD2-03E7-9CEE-BDB25FA06AE8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086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690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3863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293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5945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77276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49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8018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814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033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E1-AFD2-03A7-9CEE-59F21FA06A0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376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5A3614-4CC7-4322-9E7F-6A5B12221A3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70445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0EF81A-07A8-4207-AC2F-7E4817A8E8F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9873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723FC5-F27D-417C-802A-CA79907453C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9084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47D347-4DD6-4270-B0E9-F0A297604DA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61858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1C8B17-D069-4ED5-98BA-6A16B49D475B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796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8F6F4B-2595-4322-A72B-6B14DBED150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867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147B2-3863-46C1-BCC1-DFBDEFF4A259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9678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A8F091-0229-4F0F-9B40-92FDC8D5894E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31065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E1AACA-14DD-4D8C-AF47-F654AF60A750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67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BE3-ADD2-03AD-9CEE-5BF815A06A0E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ADEDDC-90F5-4E13-91EE-46195279E078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61244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0F49BB-66E6-479F-91C8-533DAE16D4BD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657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3A61-2FD2-03CC-9CEE-D99974A06A8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5116-58D2-03A7-9CEE-AEF21FA06AFB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r">
              <a:defRPr lang="ru-RU" sz="1400"/>
            </a:pPr>
            <a:fld id="{3F5664EE-A0D2-0392-9CEE-56C72AA06A03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ctr">
              <a:defRPr lang="ru-RU" sz="1400"/>
            </a:pPr>
            <a:endParaRPr/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 lang="ru-RU" sz="1400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 sz="1400"/>
            </a:pPr>
            <a:endParaRPr/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ctr">
              <a:defRPr lang="ru-RU" sz="1400"/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algn="r">
              <a:defRPr lang="ru-RU" sz="1400"/>
            </a:pPr>
            <a:fld id="{3F565EB1-FFD2-03A8-9CEE-09FD10A06A5C}" type="slidenum">
              <a:rPr/>
              <a:pPr algn="r">
                <a:defRPr lang="ru-RU" sz="1400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03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37DFF5-B3FD-4F03-91D8-0A5CD546E74C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19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КАФЕДРА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Основы эксплуатации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 СЭС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»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36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 ПРИВАЛОВ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076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buNone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Планово-предупредительная</a:t>
            </a:r>
          </a:p>
          <a:p>
            <a:pPr marL="0" lvl="1" indent="0" algn="ctr">
              <a:buNone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ремонта (ППР)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ТМ.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ППР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совокупность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организационных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 и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технических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мероприятий по уходу, надзору, обслуживанию и ремонту оборудования, проводимых по заранее составленному </a:t>
            </a:r>
            <a:r>
              <a:rPr lang="ru-RU" sz="36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плану (графику)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для предупреждения аварий и поддержания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постоянной эксплуатационной готовности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buNone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Планово-предупредительная</a:t>
            </a:r>
          </a:p>
          <a:p>
            <a:pPr marL="0" lvl="1" indent="0" algn="ctr">
              <a:buNone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ремонта ТМ.</a:t>
            </a: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Эксплуатационные мероприятия:</a:t>
            </a:r>
            <a:endParaRPr lang="ru-RU" sz="36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ТО-мелкий ремонт 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не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требующий 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отключения трансформатора;</a:t>
            </a:r>
            <a:endParaRPr lang="ru-RU" sz="36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Текущий ремонт (ТР)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-с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отключением 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ТМ без выемки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активной 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части (АЧ);</a:t>
            </a:r>
            <a:endParaRPr lang="ru-RU" sz="36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3.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Средний ремонт (СР)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-без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разборки 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АЧ;</a:t>
            </a:r>
            <a:endParaRPr lang="ru-RU" sz="36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4.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Капитальный ремонт (КР)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-со </a:t>
            </a:r>
            <a:r>
              <a:rPr lang="ru-RU" sz="36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снятием и установкой </a:t>
            </a:r>
            <a:r>
              <a:rPr lang="ru-RU" sz="36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обмоток АЧ.</a:t>
            </a:r>
            <a:endParaRPr lang="ru-RU" sz="36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8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4983"/>
            <a:ext cx="9144000" cy="533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597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6426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При эксплуатации ТМ согласно НТД проводят испытания при выполнении </a:t>
            </a: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ТР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, </a:t>
            </a: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СР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, </a:t>
            </a: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КР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, а также </a:t>
            </a: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межремонтные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, без вывода ТМ в ремонт.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ТР проводят по мере необходимости. </a:t>
            </a:r>
            <a:r>
              <a:rPr lang="ru-RU" sz="4000" kern="1" dirty="0">
                <a:solidFill>
                  <a:srgbClr val="2D2D8A"/>
                </a:solidFill>
                <a:latin typeface="Times New Roman" pitchFamily="1" charset="-52"/>
                <a:cs typeface="Arial" pitchFamily="2" charset="-52"/>
              </a:rPr>
              <a:t>Периодичность </a:t>
            </a: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ТР</a:t>
            </a:r>
            <a:r>
              <a:rPr lang="ru-RU" sz="4000" kern="1" dirty="0">
                <a:solidFill>
                  <a:srgbClr val="2D2D8A"/>
                </a:solidFill>
                <a:latin typeface="Times New Roman" pitchFamily="1" charset="-52"/>
                <a:cs typeface="Arial" pitchFamily="2" charset="-52"/>
              </a:rPr>
              <a:t> устанавливает технический руководитель. </a:t>
            </a:r>
            <a:endParaRPr lang="ru-RU" sz="4000" kern="1" dirty="0" smtClean="0">
              <a:solidFill>
                <a:srgbClr val="2D2D8A"/>
              </a:solidFill>
              <a:latin typeface="Times New Roman" pitchFamily="1" charset="-52"/>
              <a:cs typeface="Arial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СР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 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и </a:t>
            </a: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КР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 производят на ремонтных предприятиях или участках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.</a:t>
            </a:r>
            <a:endParaRPr lang="ru-RU" sz="4000" kern="1" dirty="0">
              <a:solidFill>
                <a:srgbClr val="000000"/>
              </a:solidFill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22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16426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Периодичность КР не </a:t>
            </a: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нормируется, </a:t>
            </a:r>
            <a:r>
              <a:rPr lang="ru-RU" sz="40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его проводят </a:t>
            </a:r>
            <a:r>
              <a:rPr lang="ru-RU" sz="40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в зависимости от состояния </a:t>
            </a:r>
            <a:r>
              <a:rPr lang="ru-RU" sz="4000" kern="1" dirty="0">
                <a:solidFill>
                  <a:srgbClr val="C00000"/>
                </a:solidFill>
                <a:latin typeface="Times New Roman" pitchFamily="1" charset="-52"/>
                <a:cs typeface="Arial" pitchFamily="2" charset="-52"/>
              </a:rPr>
              <a:t>ТМ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 </a:t>
            </a:r>
            <a:r>
              <a:rPr lang="ru-RU" sz="40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и </a:t>
            </a:r>
            <a:r>
              <a:rPr lang="ru-RU" sz="4000" kern="1" dirty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результатов диагностического </a:t>
            </a:r>
            <a:r>
              <a:rPr lang="ru-RU" sz="4000" kern="1" dirty="0" smtClean="0">
                <a:solidFill>
                  <a:schemeClr val="tx1"/>
                </a:solidFill>
                <a:latin typeface="Times New Roman" pitchFamily="1" charset="-52"/>
                <a:cs typeface="Arial" pitchFamily="2" charset="-52"/>
              </a:rPr>
              <a:t>контроля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.</a:t>
            </a:r>
            <a:endParaRPr lang="ru-RU" sz="4000" kern="1" dirty="0">
              <a:solidFill>
                <a:srgbClr val="000000"/>
              </a:solidFill>
              <a:latin typeface="Times New Roman" pitchFamily="1" charset="-52"/>
              <a:cs typeface="Arial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000" kern="1" dirty="0" smtClean="0">
              <a:solidFill>
                <a:srgbClr val="FF0000"/>
              </a:solidFill>
              <a:latin typeface="Times New Roman" pitchFamily="1" charset="-52"/>
              <a:cs typeface="Arial" pitchFamily="2" charset="-52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kern="1" dirty="0" smtClean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Внеочередные </a:t>
            </a:r>
            <a:r>
              <a:rPr lang="ru-RU" sz="4000" kern="1" dirty="0">
                <a:solidFill>
                  <a:srgbClr val="FF0000"/>
                </a:solidFill>
                <a:latin typeface="Times New Roman" pitchFamily="1" charset="-52"/>
                <a:cs typeface="Arial" pitchFamily="2" charset="-52"/>
              </a:rPr>
              <a:t>ремонты </a:t>
            </a:r>
            <a:r>
              <a:rPr lang="ru-RU" sz="4000" kern="1" dirty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выполняют, если дефект в каком-либо элементе может привести к отказу </a:t>
            </a:r>
            <a:r>
              <a:rPr lang="ru-RU" sz="4000" kern="1" dirty="0" smtClean="0">
                <a:solidFill>
                  <a:srgbClr val="C00000"/>
                </a:solidFill>
                <a:latin typeface="Times New Roman" pitchFamily="1" charset="-52"/>
                <a:cs typeface="Arial" pitchFamily="2" charset="-52"/>
              </a:rPr>
              <a:t>ТМ</a:t>
            </a:r>
            <a:r>
              <a:rPr lang="ru-RU" sz="4000" kern="1" dirty="0" smtClean="0">
                <a:solidFill>
                  <a:srgbClr val="000000"/>
                </a:solidFill>
                <a:latin typeface="Times New Roman" pitchFamily="1" charset="-52"/>
                <a:cs typeface="Arial" pitchFamily="2" charset="-52"/>
              </a:rPr>
              <a:t>.</a:t>
            </a:r>
            <a:endParaRPr lang="ru-RU" sz="4000" kern="1" dirty="0">
              <a:solidFill>
                <a:srgbClr val="000000"/>
              </a:solidFill>
              <a:latin typeface="Times New Roman" pitchFamily="1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46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defRPr lang="ru-RU"/>
            </a:pP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Текущий ремонт ТМ.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Текущий ремонт (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-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отключением, но без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вскрытия и выемки активной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части.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Испытания ТМ при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выполнении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рофилактические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испытания, не связанные с выводом </a:t>
            </a: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ТМ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ремонт.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проводят 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мере 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необходимости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Периодичность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 устанавливает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технический 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руководитель организации.</a:t>
            </a:r>
          </a:p>
          <a:p>
            <a:pPr marL="0" lvl="1" indent="0" algn="l">
              <a:defRPr lang="ru-RU"/>
            </a:pPr>
            <a:endParaRPr lang="ru-RU" sz="40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993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1" y="152400"/>
            <a:ext cx="89115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3495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79248" y="1204983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НТД необходимо выполнить работы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Очистить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составные части 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устройства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 грязи 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масла.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Проверить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отсутствие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воздуха открытием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воздухоспускных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пробок. 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Осмотреть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составные части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доступ к которым затруднен на работающем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(газовое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защитное реле,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плотность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воздухоспускных пробок, встроенных трансформаторов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тока и др.).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6377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127940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Устранить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неисправности, выявленные в процессе осмотра 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эксплуатации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Проверить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работу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маслоуказателей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других устройств 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приборов.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Выполнить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регламентные работы,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установленные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во время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если срок их проведения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совпадает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 сроком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7.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Отобрать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пробы масла из бака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бака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контактора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РПН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для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испытаний и проведения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сокращенного анализа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855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ЛЕКЦИЯ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№8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lang="ru-RU" sz="48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 трансформаторов масляных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lvl="1" indent="0" algn="ctr"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3600" b="1" kern="0" dirty="0">
                <a:solidFill>
                  <a:srgbClr val="FF0000"/>
                </a:solidFill>
                <a:latin typeface="Times New Roman" pitchFamily="1" charset="-52"/>
              </a:rPr>
              <a:t>Этапы перехода к системе ремонтов по техническому состоянию</a:t>
            </a:r>
            <a:r>
              <a:rPr lang="ru-RU" sz="3600" b="1" kern="0" dirty="0">
                <a:solidFill>
                  <a:srgbClr val="000000"/>
                </a:solidFill>
                <a:latin typeface="Times New Roman" pitchFamily="1" charset="-52"/>
              </a:rPr>
              <a:t> </a:t>
            </a:r>
          </a:p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7748" t="21309" r="8265" b="6779"/>
          <a:stretch/>
        </p:blipFill>
        <p:spPr>
          <a:xfrm>
            <a:off x="0" y="1148716"/>
            <a:ext cx="9143999" cy="570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046297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>
              <a:defRPr lang="ru-RU"/>
            </a:pPr>
            <a:r>
              <a:rPr lang="ru-RU" sz="4000" noProof="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мониторинга ТМ по техническому состоянию.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Цель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- выявление дефектов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определение</a:t>
            </a:r>
          </a:p>
          <a:p>
            <a:pPr marL="0" lvl="1" indent="0" algn="l">
              <a:defRPr lang="ru-RU"/>
            </a:pP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текущего технического состояния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элементов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его остаточного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ресурса.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Позволяет выполнить своевременные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необходимые работы по ремонту или замене оборудования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повысить надежность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СЭС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323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2192" y="1204983"/>
            <a:ext cx="9156192" cy="674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Задачи системы мониторинга ТО и Р.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Определение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 режиме «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on-line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» текущего состояния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оборудования.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Выявление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дефектов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элементов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на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ранней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стадии их развития.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Прогнозирование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остаточного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ресурса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ТМ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4.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ешение </a:t>
            </a:r>
            <a:r>
              <a:rPr kumimoji="0" lang="ru-RU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технико-экономических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задач.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268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635758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342900" lvl="1" indent="-342900" algn="ctr">
              <a:buNone/>
              <a:defRPr lang="ru-RU"/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Отображение </a:t>
            </a:r>
            <a:r>
              <a:rPr lang="ru-RU" sz="3600" b="1" dirty="0">
                <a:solidFill>
                  <a:srgbClr val="C00000"/>
                </a:solidFill>
                <a:latin typeface="Times New Roman" pitchFamily="1" charset="-52"/>
              </a:rPr>
              <a:t>информации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" charset="-52"/>
              </a:rPr>
              <a:t>на мнемосхеме</a:t>
            </a:r>
            <a:endParaRPr lang="ru-RU" sz="3600" b="1" dirty="0">
              <a:solidFill>
                <a:srgbClr val="C00000"/>
              </a:solidFill>
              <a:latin typeface="Times New Roman" pitchFamily="1" charset="-52"/>
            </a:endParaRPr>
          </a:p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985"/>
            <a:ext cx="9144000" cy="621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684158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 mod="1">
      <p:ext uri="smNativeData">
        <pr:smNativeData xmlns="" xmlns:pr="smNativeData" val="ez2oWQEAAAAFAAAAAAAAAAEAAAAsAAAAAAAAAAAAAAAAAAAAAAAAAA=="/>
      </p:ext>
    </p:ext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2192" y="1204983"/>
            <a:ext cx="915619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Программно-технический комплекс (ПТК)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диагностики и мониторинга.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Собирать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данные с локальных систем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мониторинга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реальном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времени.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/>
            </a:pP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Отображать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комплексную информацию по текущему состоянию оборудования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на всех уровнях управления электрической сети.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442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2192" y="1204983"/>
            <a:ext cx="915619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ПТК средствами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верхнего уровня на базе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ПК «EKRASCADA».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Применять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методы автоматического определения индекса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36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Прогнозировать остаточный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ресурс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 счет анализа технического состояния за длительный период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времени.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Интегрировать полученные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данные в систему управления производственными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активами.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242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191588"/>
            <a:ext cx="9144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Выводы.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Информация о контроле оборудования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для своевременного ремонта позволяет: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ланировать инвестиции в ремонты.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Оперативно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выявлять оборудование,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требующее срочных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ремонту.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пределять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очередность технического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перевооружения с выработавшим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свой нормативный ресурс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оборудованием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90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defRPr lang="ru-RU"/>
            </a:pP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тработанная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отлаженная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ППР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требует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развития и адаптации,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т.к. плохо выявляет оборудование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с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исчерпанным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нормативным ресурсом. Необходима замена системы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ППР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систему контроля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 и Р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 техническому состоянию ТМ как части СЭС.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97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309375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 algn="ctr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цели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Знать виды и порядок проведения ремонтов силовых трансформаторов масляных (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)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 электроснабжения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994552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642973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650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</a:t>
            </a:r>
          </a:p>
          <a:p>
            <a:pPr marL="0" lvl="1" indent="0" algn="l"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Планово-предупредительная</a:t>
            </a:r>
          </a:p>
          <a:p>
            <a:pPr marL="0" lvl="1" indent="0" algn="l"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ремонта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</a:p>
          <a:p>
            <a:pPr marL="0" lvl="1" indent="0" algn="l"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2. Текущий ремонт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l">
              <a:buNone/>
              <a:defRPr lang="ru-RU"/>
            </a:pP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3.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Система мониторинга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 по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техническому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состоянию.</a:t>
            </a:r>
          </a:p>
          <a:p>
            <a:pPr marL="0" lvl="1" indent="0" algn="l">
              <a:buNone/>
              <a:defRPr lang="ru-RU"/>
            </a:pP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lnSpc>
                <a:spcPct val="140000"/>
              </a:lnSpc>
              <a:buNone/>
              <a:defRPr lang="ru-RU"/>
            </a:pPr>
            <a:r>
              <a:rPr lang="ru-RU" sz="44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36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3600" noProof="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Правила устройства электроустановок. М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: НОРМАТИКА, 2020. –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464с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 Правила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технической эксплуатации электроустановок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потребителей. М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: НОРМАТИКА, 2020. – 188с. </a:t>
            </a:r>
          </a:p>
          <a:p>
            <a:pPr marL="0" lvl="1" indent="0" algn="l">
              <a:defRPr lang="ru-RU"/>
            </a:pP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 Правила 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электроустановок. 3-е изд. М</a:t>
            </a:r>
            <a:r>
              <a:rPr lang="ru-RU" sz="36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: НОРМАТИКА, 2020. – 232с. 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824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Введение.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Плановые и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внеплановые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ремонты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ТМ СЭС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проводят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соответствии с требованиями действующих нормативно-технических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документов (НТД). 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Источники 1, 2 и 3.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71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64720"/>
            <a:ext cx="9119615" cy="569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16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06"/>
            <a:ext cx="8910637" cy="68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984784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896" t="6194" r="5271" b="-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507373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2556</TotalTime>
  <Words>771</Words>
  <Application>Microsoft Office PowerPoint</Application>
  <PresentationFormat>Экран (4:3)</PresentationFormat>
  <Paragraphs>113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Presentation</vt:lpstr>
      <vt:lpstr>Оформление по умолчанию</vt:lpstr>
      <vt:lpstr>2_Presentation</vt:lpstr>
      <vt:lpstr>3_Presentation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Пользователь</cp:lastModifiedBy>
  <cp:revision>133</cp:revision>
  <dcterms:created xsi:type="dcterms:W3CDTF">2003-11-18T14:40:54Z</dcterms:created>
  <dcterms:modified xsi:type="dcterms:W3CDTF">2021-08-30T12:25:46Z</dcterms:modified>
</cp:coreProperties>
</file>